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73" r:id="rId9"/>
    <p:sldId id="262" r:id="rId10"/>
    <p:sldId id="276" r:id="rId11"/>
    <p:sldId id="285" r:id="rId12"/>
    <p:sldId id="286" r:id="rId13"/>
    <p:sldId id="287" r:id="rId14"/>
    <p:sldId id="288" r:id="rId15"/>
    <p:sldId id="289" r:id="rId16"/>
    <p:sldId id="259" r:id="rId17"/>
    <p:sldId id="342" r:id="rId18"/>
    <p:sldId id="346" r:id="rId19"/>
    <p:sldId id="343" r:id="rId20"/>
    <p:sldId id="291" r:id="rId21"/>
    <p:sldId id="344" r:id="rId22"/>
    <p:sldId id="345" r:id="rId23"/>
    <p:sldId id="326" r:id="rId24"/>
    <p:sldId id="327" r:id="rId25"/>
    <p:sldId id="328" r:id="rId26"/>
    <p:sldId id="329" r:id="rId27"/>
    <p:sldId id="280" r:id="rId28"/>
    <p:sldId id="330" r:id="rId29"/>
    <p:sldId id="331" r:id="rId30"/>
    <p:sldId id="332" r:id="rId31"/>
    <p:sldId id="336" r:id="rId32"/>
    <p:sldId id="338" r:id="rId33"/>
    <p:sldId id="339" r:id="rId34"/>
    <p:sldId id="340" r:id="rId35"/>
    <p:sldId id="337" r:id="rId36"/>
    <p:sldId id="333" r:id="rId37"/>
    <p:sldId id="260" r:id="rId38"/>
    <p:sldId id="341" r:id="rId39"/>
    <p:sldId id="261" r:id="rId40"/>
    <p:sldId id="265" r:id="rId41"/>
    <p:sldId id="334" r:id="rId42"/>
    <p:sldId id="26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0A5A25"/>
    <a:srgbClr val="9A9A9A"/>
    <a:srgbClr val="0C682B"/>
    <a:srgbClr val="0F803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77AF-62F9-4B79-9C71-6D21F4FBEF03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B6F4-EB77-41A6-AB5C-AB31240C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‘똑똑한’ 이라는 의미인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‘Clever’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옷장이라는 의미를 가진 단어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합성하여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이라는 합성어를 활용한 ‘나의 똑똑한 옷장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입니다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7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3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9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0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4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43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6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8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7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5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일부 발췌한 내용입니다</a:t>
            </a:r>
            <a:r>
              <a:rPr lang="en-US" altLang="ko-KR" dirty="0"/>
              <a:t>. </a:t>
            </a:r>
            <a:r>
              <a:rPr lang="ko-KR" altLang="en-US" dirty="0"/>
              <a:t>고객기능 요구사항은 유저 관련 </a:t>
            </a:r>
            <a:r>
              <a:rPr lang="en-US" altLang="ko-KR" dirty="0"/>
              <a:t>4</a:t>
            </a:r>
            <a:r>
              <a:rPr lang="ko-KR" altLang="en-US" dirty="0"/>
              <a:t>개와 의상 관련 </a:t>
            </a:r>
            <a:r>
              <a:rPr lang="en-US" altLang="ko-KR" dirty="0"/>
              <a:t>16</a:t>
            </a:r>
            <a:r>
              <a:rPr lang="ko-KR" altLang="en-US" dirty="0"/>
              <a:t>개로 총 </a:t>
            </a:r>
            <a:r>
              <a:rPr lang="en-US" altLang="ko-KR" dirty="0"/>
              <a:t>20</a:t>
            </a:r>
            <a:r>
              <a:rPr lang="ko-KR" altLang="en-US" dirty="0"/>
              <a:t>가지로 구분하였습니다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5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3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21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2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78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11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22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8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95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4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목록은 회원가입부터 의상목록 관리까지 총 </a:t>
            </a:r>
            <a:r>
              <a:rPr lang="en-US" altLang="ko-KR" dirty="0"/>
              <a:t>25</a:t>
            </a:r>
            <a:r>
              <a:rPr lang="ko-KR" altLang="en-US" dirty="0"/>
              <a:t>가지로 구성하였고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2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11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0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유즈케이스</a:t>
            </a:r>
            <a:r>
              <a:rPr lang="ko-KR" altLang="en-US" dirty="0"/>
              <a:t> 목록에 맞추어 설명</a:t>
            </a:r>
            <a:r>
              <a:rPr lang="en-US" altLang="ko-KR" dirty="0"/>
              <a:t>, </a:t>
            </a:r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흐름</a:t>
            </a:r>
            <a:r>
              <a:rPr lang="en-US" altLang="ko-KR" dirty="0"/>
              <a:t>, </a:t>
            </a:r>
            <a:r>
              <a:rPr lang="ko-KR" altLang="en-US" dirty="0"/>
              <a:t>시나리오 등을 기능에 맞게 상세하게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6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다이어그램은 다음과 같이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3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기능 별로 화면 목록을 구성하였고</a:t>
            </a:r>
            <a:r>
              <a:rPr lang="en-US" altLang="ko-KR" dirty="0"/>
              <a:t>, </a:t>
            </a:r>
            <a:r>
              <a:rPr lang="ko-KR" altLang="en-US" dirty="0"/>
              <a:t>그에 따른 화면 별 프로토 타입과 요구사항을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3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3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66100-1CC9-DF3A-ACF7-FBBEA41E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A17EB-857D-5B9A-C7FF-3F4CA370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102B1-C061-41D6-3BBB-0A771ADE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370D3-F8C0-C0FC-1797-8F52A3D1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A8C3-EA8D-9ECA-9C3E-3E53C85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1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4D084-C3EE-6743-4177-9BE7CB65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9B92E-0D91-2879-FF76-A2057EE5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458E7-F27D-E863-C405-95761DF1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93C26-B519-80CD-F483-F3C08BE7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94A20-6836-EB83-D9BB-E8F9440A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CA6A76-A3FB-E3C0-DB5F-01B8C470B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A003A-2754-D93C-078A-EAC40D032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2DECB-B3AA-1AA9-FBA6-BABB9B57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FAFE8-C742-3D79-F678-85353BC3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2ED89-BCC8-1651-F964-FA58A90B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48135-C42D-0605-379E-CC2D4C0E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54165-5FE1-41BA-FA98-AC4665CA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823F-EF6D-45A9-378A-0DF894F9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4D496-CD6C-0548-19B6-B59B143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E8E43-E848-F2BD-5380-7E4BBF81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5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2A90-ADE1-21CA-3690-FA0106A1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42FE1-742B-88F3-E327-D5C5F034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7FFB-FA07-4095-B4C7-D5F7AC1E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36357-DB48-8CF4-6270-AAD8379E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6EF31-CC1E-48AE-20B1-048FE18A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9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6669E-24B1-3281-BD18-98DE09EF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08373-20E6-0F51-7654-6B046CDD0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49DAF-DB0B-90A7-0C6C-18839FB2A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A3EA5-7019-3C8D-D3C8-17609014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44621-9EE2-7357-A941-CFB2FE48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0B641-2F83-2235-D2DA-4CBFD014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ABF4-3986-472C-B584-D6F1539F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FAF75-1F1E-78C6-B65A-6E82877B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7C4F05-0F3B-8ABD-E9F4-604237E1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A48DA-09D4-572D-F1E2-FA245AE5C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C09F3-54D4-8C27-264D-090F2B5B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19F8D-7C66-7548-E25C-A5CC7400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357B4-C206-BE40-326F-B51D66C0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B81D4-228E-E452-A58C-EB65D686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3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8FC7C-135E-5256-FB0B-98535D3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DE6599-EAB6-7942-1E30-882DC722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DE9B9-2C97-B228-5A1E-034335CC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084D36-1997-790B-0DE8-FFE49837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CA234-51E4-D437-43AA-FEB26D10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260B59-FB53-9589-E48F-ED8E5FC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D4B5-DD7D-A65E-738B-50E18401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BA73-D76C-4270-A1DD-37E495A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B21FD-02F0-AF0B-F373-83E8033F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F0F8B-6758-446D-7654-183DF4BB0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E3738-B378-A4E0-16EB-ADE1461F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C669C-C682-8C89-EEA7-6E3B45BC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B233A-E1C7-DA8F-B008-286F39C3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6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7B0BC-CB48-2FED-B72A-F1D24D09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FCC14-AA55-514B-5306-FAC673F0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71641-7181-9980-D571-7FD99DFB2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E1D80-5722-1A24-D381-65F9F160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1A527-7871-CA14-FCAE-0BF4BAE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8ED05-7C39-63BD-E53F-0533D494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4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499D5-0829-0B0D-691C-A137F996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84996-EC13-F9CF-18AD-F097BB64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4134E-4C03-0E51-B804-3E216FF49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E57B-6010-46DC-AE8F-593923B31F0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9864-C4DA-05A4-EFB9-61B1EDEE3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3A1DD-7A18-769E-67A2-4C8C350D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9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3971E6-E895-8956-488C-5A6F63632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478238"/>
            <a:ext cx="3997307" cy="286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8204A-F558-63CF-9997-5095804FA797}"/>
              </a:ext>
            </a:extLst>
          </p:cNvPr>
          <p:cNvSpPr txBox="1"/>
          <p:nvPr/>
        </p:nvSpPr>
        <p:spPr>
          <a:xfrm>
            <a:off x="3808353" y="3379690"/>
            <a:ext cx="4575290" cy="308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스프링을 이용한</a:t>
            </a: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의류관리 시스템 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r>
              <a:rPr lang="en-US" altLang="ko-KR" b="1" dirty="0">
                <a:solidFill>
                  <a:srgbClr val="0F803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_____________________________</a:t>
            </a:r>
          </a:p>
          <a:p>
            <a:pPr algn="ctr"/>
            <a:endParaRPr lang="en-US" altLang="ko-KR" sz="1200" b="1" dirty="0">
              <a:solidFill>
                <a:srgbClr val="0F803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응칠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응답하라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2017)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201710939 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엄태양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201710909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김재우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201710931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박채은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201710992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최미희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201810925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김창욱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16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441EA-C70F-785D-12AD-02620D3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16" y="1902545"/>
            <a:ext cx="8711318" cy="4656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401846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9EDB8-5F19-5854-6F75-57AD5BC1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22" y="1728946"/>
            <a:ext cx="8832756" cy="39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5B4E5-8E9C-2E60-6F47-4414DE96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71" y="1022047"/>
            <a:ext cx="6641657" cy="506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8300A-155D-D5E8-CA35-45DF3CF9754A}"/>
              </a:ext>
            </a:extLst>
          </p:cNvPr>
          <p:cNvSpPr txBox="1"/>
          <p:nvPr/>
        </p:nvSpPr>
        <p:spPr>
          <a:xfrm>
            <a:off x="467277" y="442600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1390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9AC89-3174-C5C9-7654-DA13DB3C1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1" b="1824"/>
          <a:stretch/>
        </p:blipFill>
        <p:spPr>
          <a:xfrm>
            <a:off x="3934709" y="642655"/>
            <a:ext cx="4376901" cy="6075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483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90CB2-FC96-85B6-E349-B25182615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" t="3059" r="4240" b="1544"/>
          <a:stretch/>
        </p:blipFill>
        <p:spPr>
          <a:xfrm>
            <a:off x="4388005" y="141644"/>
            <a:ext cx="3415990" cy="6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C33F9-5055-21BB-B6F2-BB5672F3E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72" y="1022047"/>
            <a:ext cx="5654856" cy="5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C10DCE-F96C-CBE4-DBF8-FE39A6475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86" y="2212705"/>
            <a:ext cx="8434627" cy="4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967C0-8BF7-4147-2019-3113A8AE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4" y="1862009"/>
            <a:ext cx="3623403" cy="344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Entity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62E49-7560-FE8F-073D-1D4E327A7D32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가장 기본이 되는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Entity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클래스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테이블과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대응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4B8B0-DEAD-D95E-231D-2F2F605C0950}"/>
              </a:ext>
            </a:extLst>
          </p:cNvPr>
          <p:cNvSpPr txBox="1"/>
          <p:nvPr/>
        </p:nvSpPr>
        <p:spPr>
          <a:xfrm>
            <a:off x="5319554" y="1412670"/>
            <a:ext cx="144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Controller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59801-4B52-41DD-EAA0-CB010BB41CB0}"/>
              </a:ext>
            </a:extLst>
          </p:cNvPr>
          <p:cNvSpPr txBox="1"/>
          <p:nvPr/>
        </p:nvSpPr>
        <p:spPr>
          <a:xfrm>
            <a:off x="5831346" y="5657075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기능에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3D0C9-5C0C-DDC4-8A75-8D94CEFA5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69" b="10352"/>
          <a:stretch/>
        </p:blipFill>
        <p:spPr>
          <a:xfrm>
            <a:off x="5607452" y="1910199"/>
            <a:ext cx="4185616" cy="17717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D941E5-79AD-CA0C-338D-70EF16792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" r="74285" b="5612"/>
          <a:stretch/>
        </p:blipFill>
        <p:spPr>
          <a:xfrm>
            <a:off x="5668907" y="3681982"/>
            <a:ext cx="4185616" cy="16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967C0-8BF7-4147-2019-3113A8AE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4" y="1862009"/>
            <a:ext cx="3623403" cy="344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Entity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62E49-7560-FE8F-073D-1D4E327A7D32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가장 기본이 되는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Entity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클래스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테이블과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대응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4B8B0-DEAD-D95E-231D-2F2F605C0950}"/>
              </a:ext>
            </a:extLst>
          </p:cNvPr>
          <p:cNvSpPr txBox="1"/>
          <p:nvPr/>
        </p:nvSpPr>
        <p:spPr>
          <a:xfrm>
            <a:off x="5319554" y="1412670"/>
            <a:ext cx="144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Controller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59801-4B52-41DD-EAA0-CB010BB41CB0}"/>
              </a:ext>
            </a:extLst>
          </p:cNvPr>
          <p:cNvSpPr txBox="1"/>
          <p:nvPr/>
        </p:nvSpPr>
        <p:spPr>
          <a:xfrm>
            <a:off x="5831346" y="5657075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기능에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3D0C9-5C0C-DDC4-8A75-8D94CEFA5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69" b="10352"/>
          <a:stretch/>
        </p:blipFill>
        <p:spPr>
          <a:xfrm>
            <a:off x="5607452" y="1910199"/>
            <a:ext cx="4185616" cy="17717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D941E5-79AD-CA0C-338D-70EF16792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" r="74285" b="5612"/>
          <a:stretch/>
        </p:blipFill>
        <p:spPr>
          <a:xfrm>
            <a:off x="5668907" y="3681982"/>
            <a:ext cx="4185616" cy="16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3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Service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9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DAO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843375" y="5521908"/>
            <a:ext cx="358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동작을 수행하는 부분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즉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요청에대해서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실질적으로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5469073" y="5614241"/>
            <a:ext cx="35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데이터베이스 연결하는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1F6AC2-B9B3-9402-50C0-2B3750A4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47" r="49196"/>
          <a:stretch/>
        </p:blipFill>
        <p:spPr>
          <a:xfrm>
            <a:off x="742860" y="1913152"/>
            <a:ext cx="3714174" cy="19497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AF8845-3646-7713-47FE-A01B43944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35" r="26818"/>
          <a:stretch/>
        </p:blipFill>
        <p:spPr>
          <a:xfrm>
            <a:off x="5486400" y="1893170"/>
            <a:ext cx="3714174" cy="1969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44D848-BCFA-ECCA-B2A6-70D6C282D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32" r="40183"/>
          <a:stretch/>
        </p:blipFill>
        <p:spPr>
          <a:xfrm>
            <a:off x="780568" y="3664490"/>
            <a:ext cx="3714174" cy="1616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741F8C-828B-3CD2-9E4A-62CD51D01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64" t="18813" r="16226" b="18813"/>
          <a:stretch/>
        </p:blipFill>
        <p:spPr>
          <a:xfrm>
            <a:off x="5505254" y="3853476"/>
            <a:ext cx="3516199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D63D6-2BA6-15BA-4C47-37C2CDF79190}"/>
              </a:ext>
            </a:extLst>
          </p:cNvPr>
          <p:cNvSpPr txBox="1"/>
          <p:nvPr/>
        </p:nvSpPr>
        <p:spPr>
          <a:xfrm>
            <a:off x="1107440" y="560382"/>
            <a:ext cx="145745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  <a:endParaRPr lang="ko-KR" altLang="en-US" sz="60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34696-7FEE-0553-6758-BABDD6D8A0F1}"/>
              </a:ext>
            </a:extLst>
          </p:cNvPr>
          <p:cNvSpPr txBox="1"/>
          <p:nvPr/>
        </p:nvSpPr>
        <p:spPr>
          <a:xfrm>
            <a:off x="1107440" y="1726760"/>
            <a:ext cx="481574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구현결과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 및 개선점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en-US" altLang="ko-KR" sz="5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B375A-0488-06D6-9FFF-278CDE8E0C50}"/>
              </a:ext>
            </a:extLst>
          </p:cNvPr>
          <p:cNvSpPr txBox="1"/>
          <p:nvPr/>
        </p:nvSpPr>
        <p:spPr>
          <a:xfrm>
            <a:off x="10300447" y="8413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목차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42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DTO(REQ)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3937217" y="5969623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controller, service,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dao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간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이동하는 데이터를 정의하는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CB178-DE0C-D329-9453-6228BF40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62" y="2135777"/>
            <a:ext cx="4930539" cy="3546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083BA9-CBEE-108F-D2DC-08118996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99" y="1804373"/>
            <a:ext cx="4430598" cy="40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601458" y="1412670"/>
            <a:ext cx="144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Exception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0C5DAB-CA05-A4FB-3BEB-F23AB3D2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88" y="1873510"/>
            <a:ext cx="3780914" cy="3021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625402" y="4972132"/>
            <a:ext cx="43950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발생할 수 있는 예외사항들을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ExceptionHandler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정의한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예외사항이 발생하였을 때 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예외처리 하는 클래스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3B425-0EC6-2D19-EC4D-D77A8177B3CF}"/>
              </a:ext>
            </a:extLst>
          </p:cNvPr>
          <p:cNvSpPr txBox="1"/>
          <p:nvPr/>
        </p:nvSpPr>
        <p:spPr>
          <a:xfrm>
            <a:off x="6096000" y="1581947"/>
            <a:ext cx="81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Util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1401DD-1E37-8AEA-11E6-C1543FF04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76" y="2109180"/>
            <a:ext cx="2718063" cy="2519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D85D38-9FE3-B79B-5095-FEAB66B5FFAF}"/>
              </a:ext>
            </a:extLst>
          </p:cNvPr>
          <p:cNvSpPr txBox="1"/>
          <p:nvPr/>
        </p:nvSpPr>
        <p:spPr>
          <a:xfrm>
            <a:off x="5530864" y="4686674"/>
            <a:ext cx="439508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서비스에서 반복적으로 사용되는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메서드를 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authUtil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사용자를 인증을 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fileUtil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이미지파일을 업로드하는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4E22AF-1A03-E523-65A6-FFCD08335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" y="2334264"/>
            <a:ext cx="11285979" cy="2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3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 클래스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7443C-9203-EA32-C5BD-6D1543638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23" y="4248903"/>
            <a:ext cx="2350791" cy="234786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24D8E-F826-E7E3-FAE7-396099BBC2E7}"/>
              </a:ext>
            </a:extLst>
          </p:cNvPr>
          <p:cNvCxnSpPr>
            <a:cxnSpLocks/>
          </p:cNvCxnSpPr>
          <p:nvPr/>
        </p:nvCxnSpPr>
        <p:spPr>
          <a:xfrm>
            <a:off x="6503902" y="2589598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72FA0D-DD21-8069-7355-20E42794A3F6}"/>
              </a:ext>
            </a:extLst>
          </p:cNvPr>
          <p:cNvCxnSpPr>
            <a:cxnSpLocks/>
          </p:cNvCxnSpPr>
          <p:nvPr/>
        </p:nvCxnSpPr>
        <p:spPr>
          <a:xfrm>
            <a:off x="6166753" y="3346709"/>
            <a:ext cx="961202" cy="150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ACF504-F95A-89AB-0AEA-48B796F666CB}"/>
              </a:ext>
            </a:extLst>
          </p:cNvPr>
          <p:cNvCxnSpPr>
            <a:cxnSpLocks/>
          </p:cNvCxnSpPr>
          <p:nvPr/>
        </p:nvCxnSpPr>
        <p:spPr>
          <a:xfrm>
            <a:off x="5909011" y="3346708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EE14AB6-3432-0ED9-BA21-5A5A884F3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30" y="1888776"/>
            <a:ext cx="5306472" cy="1457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EFD30-4F22-8BAA-234A-66D63F9A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517" y="1751224"/>
            <a:ext cx="3728550" cy="1768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D3072A-BD18-AC95-DD2A-68D63F85037C}"/>
              </a:ext>
            </a:extLst>
          </p:cNvPr>
          <p:cNvSpPr txBox="1"/>
          <p:nvPr/>
        </p:nvSpPr>
        <p:spPr>
          <a:xfrm>
            <a:off x="1403797" y="3519506"/>
            <a:ext cx="474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사용해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분류 관련 클래스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FE4DFB-21C2-4A2C-09BE-92992E62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4663605"/>
            <a:ext cx="1677449" cy="1954209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431411-56F1-CCE0-2DFC-797CEACFC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6137" y="3661604"/>
            <a:ext cx="2060678" cy="4543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C21F0C9-7890-590B-0A3F-45E8815B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0" y="1913069"/>
            <a:ext cx="10401298" cy="12211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C4A7AB-FCCA-D85D-BD78-88F19B2C3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48" y="3764334"/>
            <a:ext cx="5129751" cy="131445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0BCB37-13DC-0A70-0AD4-6FDC7DD2508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7258628" y="1929238"/>
            <a:ext cx="630136" cy="30400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생성한 의상 분류에 의상 분류 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분류 폴더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분류 폴더의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11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추천 관련 클래스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추천에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현재 계절에 어울리는 의상 추천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부족한 카테고리의 의상 추가 추천 기능 제공</a:t>
            </a:r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7E5F1-B8E2-D9AA-7A90-679BB130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61" y="3941736"/>
            <a:ext cx="2230968" cy="231279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10671C-705C-EEED-3A0A-D4EED8359133}"/>
              </a:ext>
            </a:extLst>
          </p:cNvPr>
          <p:cNvCxnSpPr>
            <a:cxnSpLocks/>
          </p:cNvCxnSpPr>
          <p:nvPr/>
        </p:nvCxnSpPr>
        <p:spPr>
          <a:xfrm>
            <a:off x="6096000" y="2429371"/>
            <a:ext cx="472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6ECFD6-EAB3-B898-4C65-CE05D02DD435}"/>
              </a:ext>
            </a:extLst>
          </p:cNvPr>
          <p:cNvCxnSpPr>
            <a:cxnSpLocks/>
          </p:cNvCxnSpPr>
          <p:nvPr/>
        </p:nvCxnSpPr>
        <p:spPr>
          <a:xfrm>
            <a:off x="5652678" y="2839929"/>
            <a:ext cx="1279321" cy="169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17724F-5C6F-170B-25D9-FE2E36D8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17" y="1654584"/>
            <a:ext cx="4022042" cy="1982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88B7A-5EB8-372B-42FE-19AD9C049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15" y="1955927"/>
            <a:ext cx="5040086" cy="9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게시물 관련 클래스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A7DAA3-B825-16DF-9CEA-119DA513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49" y="1828930"/>
            <a:ext cx="8841569" cy="2098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9A7BB6-7895-2A34-D328-4594D903C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89" y="4048976"/>
            <a:ext cx="1805367" cy="21264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F95A8B-5F7D-6A61-7D06-F8EC465954C4}"/>
              </a:ext>
            </a:extLst>
          </p:cNvPr>
          <p:cNvCxnSpPr>
            <a:cxnSpLocks/>
          </p:cNvCxnSpPr>
          <p:nvPr/>
        </p:nvCxnSpPr>
        <p:spPr>
          <a:xfrm>
            <a:off x="4650033" y="3013739"/>
            <a:ext cx="3105434" cy="241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BE63D7-8B18-98A4-333C-A2421D1C9D45}"/>
              </a:ext>
            </a:extLst>
          </p:cNvPr>
          <p:cNvCxnSpPr>
            <a:cxnSpLocks/>
          </p:cNvCxnSpPr>
          <p:nvPr/>
        </p:nvCxnSpPr>
        <p:spPr>
          <a:xfrm>
            <a:off x="5560366" y="3013739"/>
            <a:ext cx="2051167" cy="166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6B1C9F-3328-DF9D-0F44-910A7561E900}"/>
              </a:ext>
            </a:extLst>
          </p:cNvPr>
          <p:cNvSpPr txBox="1"/>
          <p:nvPr/>
        </p:nvSpPr>
        <p:spPr>
          <a:xfrm>
            <a:off x="1354785" y="4005086"/>
            <a:ext cx="54947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및 좋아요 기능 제공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게시물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‘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좋아요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 게시물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8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회원가입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,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로그인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03D21-6B86-7A1C-99B5-4CEECDDA8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17" r="-45" b="-1735"/>
          <a:stretch/>
        </p:blipFill>
        <p:spPr>
          <a:xfrm>
            <a:off x="3936925" y="2445203"/>
            <a:ext cx="5988126" cy="199125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CCAEF-947D-7C96-4881-6183A84FC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" t="1237" r="16814" b="31065"/>
          <a:stretch/>
        </p:blipFill>
        <p:spPr>
          <a:xfrm>
            <a:off x="3936924" y="4684215"/>
            <a:ext cx="5498106" cy="1875135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2244015" y="2454084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C2D6F6-3243-5217-6D66-97A4CB1A7689}"/>
              </a:ext>
            </a:extLst>
          </p:cNvPr>
          <p:cNvSpPr/>
          <p:nvPr/>
        </p:nvSpPr>
        <p:spPr>
          <a:xfrm>
            <a:off x="2244014" y="4679010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07610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24" y="2145995"/>
            <a:ext cx="8786552" cy="3580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의상추가</a:t>
            </a:r>
          </a:p>
        </p:txBody>
      </p:sp>
    </p:spTree>
    <p:extLst>
      <p:ext uri="{BB962C8B-B14F-4D97-AF65-F5344CB8AC3E}">
        <p14:creationId xmlns:p14="http://schemas.microsoft.com/office/powerpoint/2010/main" val="3343833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8786552" cy="3559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의상수정</a:t>
            </a:r>
          </a:p>
        </p:txBody>
      </p:sp>
    </p:spTree>
    <p:extLst>
      <p:ext uri="{BB962C8B-B14F-4D97-AF65-F5344CB8AC3E}">
        <p14:creationId xmlns:p14="http://schemas.microsoft.com/office/powerpoint/2010/main" val="407201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62F6D-B7BC-86F5-AF72-CB4F0A086C10}"/>
              </a:ext>
            </a:extLst>
          </p:cNvPr>
          <p:cNvSpPr txBox="1"/>
          <p:nvPr/>
        </p:nvSpPr>
        <p:spPr>
          <a:xfrm>
            <a:off x="3516436" y="4272374"/>
            <a:ext cx="51591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프로젝트의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의미와 주제에 맞는 프로젝트 명을 선정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Clever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=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똑똑한 옷장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32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0B3586-1B4B-390A-AB52-467FE998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695529" y="1922546"/>
            <a:ext cx="2800937" cy="2009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97F69-3D00-8C05-AF51-A43ADE52C795}"/>
              </a:ext>
            </a:extLst>
          </p:cNvPr>
          <p:cNvSpPr txBox="1"/>
          <p:nvPr/>
        </p:nvSpPr>
        <p:spPr>
          <a:xfrm>
            <a:off x="1107440" y="560382"/>
            <a:ext cx="838723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“CLESET(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93EF-6845-15F2-F41A-4CAF754111BD}"/>
              </a:ext>
            </a:extLst>
          </p:cNvPr>
          <p:cNvSpPr txBox="1"/>
          <p:nvPr/>
        </p:nvSpPr>
        <p:spPr>
          <a:xfrm>
            <a:off x="9717741" y="84134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A309F-6188-66D1-4E6A-70D423A49CE1}"/>
              </a:ext>
            </a:extLst>
          </p:cNvPr>
          <p:cNvCxnSpPr/>
          <p:nvPr/>
        </p:nvCxnSpPr>
        <p:spPr>
          <a:xfrm>
            <a:off x="3693459" y="4034118"/>
            <a:ext cx="4876800" cy="0"/>
          </a:xfrm>
          <a:prstGeom prst="line">
            <a:avLst/>
          </a:prstGeom>
          <a:ln w="28575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3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1693199" y="2126946"/>
            <a:ext cx="8767754" cy="3597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의상삭제</a:t>
            </a:r>
          </a:p>
        </p:txBody>
      </p:sp>
    </p:spTree>
    <p:extLst>
      <p:ext uri="{BB962C8B-B14F-4D97-AF65-F5344CB8AC3E}">
        <p14:creationId xmlns:p14="http://schemas.microsoft.com/office/powerpoint/2010/main" val="135386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의상관련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48F0AD-A1AF-9517-7A27-E89AF4FB72F0}"/>
              </a:ext>
            </a:extLst>
          </p:cNvPr>
          <p:cNvSpPr/>
          <p:nvPr/>
        </p:nvSpPr>
        <p:spPr>
          <a:xfrm>
            <a:off x="1102160" y="1285396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727824-BB7F-40FC-419B-AAA2F8B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68" y="1265122"/>
            <a:ext cx="8172212" cy="24230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2092D5-11B1-9309-4426-9383DC82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68" y="3992317"/>
            <a:ext cx="8172212" cy="24230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D11E01-3BBA-21B8-E2CE-B21A9FD99FA3}"/>
              </a:ext>
            </a:extLst>
          </p:cNvPr>
          <p:cNvSpPr/>
          <p:nvPr/>
        </p:nvSpPr>
        <p:spPr>
          <a:xfrm>
            <a:off x="1102159" y="4003203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계절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350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9108886" cy="33300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분류에 의상 추가</a:t>
            </a:r>
          </a:p>
        </p:txBody>
      </p:sp>
    </p:spTree>
    <p:extLst>
      <p:ext uri="{BB962C8B-B14F-4D97-AF65-F5344CB8AC3E}">
        <p14:creationId xmlns:p14="http://schemas.microsoft.com/office/powerpoint/2010/main" val="52622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29346"/>
            <a:ext cx="9108886" cy="32980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조회</a:t>
            </a:r>
          </a:p>
        </p:txBody>
      </p:sp>
    </p:spTree>
    <p:extLst>
      <p:ext uri="{BB962C8B-B14F-4D97-AF65-F5344CB8AC3E}">
        <p14:creationId xmlns:p14="http://schemas.microsoft.com/office/powerpoint/2010/main" val="2721487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1222"/>
            <a:ext cx="9108886" cy="31601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삭제</a:t>
            </a:r>
          </a:p>
        </p:txBody>
      </p:sp>
    </p:spTree>
    <p:extLst>
      <p:ext uri="{BB962C8B-B14F-4D97-AF65-F5344CB8AC3E}">
        <p14:creationId xmlns:p14="http://schemas.microsoft.com/office/powerpoint/2010/main" val="60857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의상추천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9934D-CD02-D7DA-9A6D-A8F44BCF2296}"/>
              </a:ext>
            </a:extLst>
          </p:cNvPr>
          <p:cNvSpPr/>
          <p:nvPr/>
        </p:nvSpPr>
        <p:spPr>
          <a:xfrm>
            <a:off x="1702723" y="1676326"/>
            <a:ext cx="2637730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의상추천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6071E9-D88F-E93B-119D-F86AB5B7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16" y="2135109"/>
            <a:ext cx="9187741" cy="3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093843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10085854" y="841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테스팅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DDB91-DC03-6BB8-8FA8-56A62C8FF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4861"/>
          <a:stretch/>
        </p:blipFill>
        <p:spPr>
          <a:xfrm>
            <a:off x="1627410" y="1777755"/>
            <a:ext cx="8937180" cy="4832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B28B-8EAE-11ED-9CA9-337CC7A6E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2" t="14902" r="14532" b="8171"/>
          <a:stretch/>
        </p:blipFill>
        <p:spPr>
          <a:xfrm>
            <a:off x="1627410" y="1941507"/>
            <a:ext cx="8937180" cy="4668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0EE891-B965-5AE8-1275-028B1A6BC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2" t="17083" r="14532" b="35556"/>
          <a:stretch/>
        </p:blipFill>
        <p:spPr>
          <a:xfrm>
            <a:off x="1645163" y="1928807"/>
            <a:ext cx="8907816" cy="3106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1CA8A-5B48-A519-BE36-90C89B328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82" t="38750" r="14532" b="39022"/>
          <a:stretch/>
        </p:blipFill>
        <p:spPr>
          <a:xfrm>
            <a:off x="1652810" y="5041902"/>
            <a:ext cx="8903344" cy="145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A5917A-0AAF-0410-A82E-095341201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15" t="60556" r="14453" b="22101"/>
          <a:stretch/>
        </p:blipFill>
        <p:spPr>
          <a:xfrm>
            <a:off x="1571304" y="1931981"/>
            <a:ext cx="8994583" cy="11366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BC30A-7F66-9605-2AC3-82320C2F7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76081"/>
          <a:stretch/>
        </p:blipFill>
        <p:spPr>
          <a:xfrm>
            <a:off x="1627410" y="1778521"/>
            <a:ext cx="8937180" cy="1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50F206F-3E48-3C06-D368-AC711FEB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2332471"/>
            <a:ext cx="3997307" cy="2867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90977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9923929" y="84134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 결과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05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3795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의상 추천 방식 선택에 어려움이 있었음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계절별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날짜의 계절에 맞는 아이템리스트 중 하나를 랜덤하게 추천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가지고 있는 아이템 중 상대적으로 적은 아이템 추천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바지를 구매해보는 것은 어떨까요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?"</a:t>
            </a: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추천알고리즘 기술을 이용하여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최근 사용자들이 많이 추가한 의류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 수가 많은 의류 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사용자들 데이터를 통해 추천하는 방법으로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 부분을 개선</a:t>
            </a:r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96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29795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프로젝트에서 </a:t>
            </a:r>
            <a:r>
              <a:rPr lang="ko-KR" altLang="en-US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리액트를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구현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완벽한 객체지향 설계는 불가능 하더라도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타입스크립트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 측면에서 개선</a:t>
            </a:r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5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1.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고객기능 요구사항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99BE4-4E00-7C83-1E93-61233CEDD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32234"/>
          <a:stretch/>
        </p:blipFill>
        <p:spPr>
          <a:xfrm>
            <a:off x="1107440" y="3036867"/>
            <a:ext cx="4590855" cy="1866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BAE93-5A5A-AD27-6652-53F9A532C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40550" r="57242" b="53913"/>
          <a:stretch/>
        </p:blipFill>
        <p:spPr>
          <a:xfrm>
            <a:off x="6376484" y="3036866"/>
            <a:ext cx="4590855" cy="379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F9E43A-E712-782B-9A5B-3B462520F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68000" r="57242" b="12028"/>
          <a:stretch/>
        </p:blipFill>
        <p:spPr>
          <a:xfrm>
            <a:off x="6376484" y="3416605"/>
            <a:ext cx="4590855" cy="13696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69FAF9-053A-6E23-816E-AF109B971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8172" r="57242" b="64611"/>
          <a:stretch/>
        </p:blipFill>
        <p:spPr>
          <a:xfrm>
            <a:off x="6376483" y="4739167"/>
            <a:ext cx="4590855" cy="1866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DE3BD-5844-799C-7932-80D187CD1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01" t="10035" r="10044" b="85842"/>
          <a:stretch/>
        </p:blipFill>
        <p:spPr>
          <a:xfrm>
            <a:off x="1107438" y="4893948"/>
            <a:ext cx="4590855" cy="282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210A65-B7F2-DE5F-0900-4C0EAF23183C}"/>
              </a:ext>
            </a:extLst>
          </p:cNvPr>
          <p:cNvSpPr txBox="1"/>
          <p:nvPr/>
        </p:nvSpPr>
        <p:spPr>
          <a:xfrm>
            <a:off x="1107438" y="2660445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유저 관련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F4B0E-4449-A819-C94E-F3103ECBCAA8}"/>
              </a:ext>
            </a:extLst>
          </p:cNvPr>
          <p:cNvSpPr txBox="1"/>
          <p:nvPr/>
        </p:nvSpPr>
        <p:spPr>
          <a:xfrm>
            <a:off x="6376483" y="267940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</a:t>
            </a:r>
          </a:p>
        </p:txBody>
      </p:sp>
    </p:spTree>
    <p:extLst>
      <p:ext uri="{BB962C8B-B14F-4D97-AF65-F5344CB8AC3E}">
        <p14:creationId xmlns:p14="http://schemas.microsoft.com/office/powerpoint/2010/main" val="271516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867262" cy="2631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이전 프로젝트들은 주먹구구식으로 진행하였는데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수업을 통해 소프트웨어 개발주기 모델을 사용하여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정확한 단계를 거쳐서 프로젝트를 진행한 것이 팀원 모두 처음이라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체계적인 방법과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문서 작성 등에 어려움을 느꼈으나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명세서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플로우차트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 다이어그램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시퀀스 다이어그램 작성 과정을 통해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구현에 있어서 체계적으로 진행할 수 있었음</a:t>
            </a: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835998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019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436209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39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A5C37-31CC-4DB3-3C7E-924BBD9638B6}"/>
              </a:ext>
            </a:extLst>
          </p:cNvPr>
          <p:cNvSpPr txBox="1"/>
          <p:nvPr/>
        </p:nvSpPr>
        <p:spPr>
          <a:xfrm>
            <a:off x="3817228" y="3015343"/>
            <a:ext cx="4709944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n>
                  <a:solidFill>
                    <a:schemeClr val="bg1"/>
                  </a:solidFill>
                </a:ln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r>
              <a:rPr lang="en-US" altLang="ko-KR" sz="7200" b="1" dirty="0">
                <a:solidFill>
                  <a:srgbClr val="0C682B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8000" b="1" dirty="0">
              <a:solidFill>
                <a:srgbClr val="0C682B"/>
              </a:solidFill>
              <a:effectLst>
                <a:reflection blurRad="6350" stA="55000" endA="300" endPos="45500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1DA3B-1B12-3B48-1137-947020BA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37" y="1493076"/>
            <a:ext cx="1707325" cy="17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en-US" altLang="ko-KR" sz="2800" dirty="0" err="1">
                <a:latin typeface="a뉴굴림3" panose="02020600000000000000" pitchFamily="18" charset="-127"/>
                <a:ea typeface="a뉴굴림3" panose="02020600000000000000" pitchFamily="18" charset="-127"/>
              </a:rPr>
              <a:t>Usecase</a:t>
            </a:r>
            <a:endParaRPr lang="ko-KR" altLang="en-US" sz="28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F984-D145-B6F1-477F-90B326AA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12646" r="57588" b="44880"/>
          <a:stretch/>
        </p:blipFill>
        <p:spPr>
          <a:xfrm>
            <a:off x="1107438" y="3111238"/>
            <a:ext cx="5076544" cy="3250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75560A-650E-8A13-C53A-2B9635156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" t="47154" r="63119" b="13540"/>
          <a:stretch/>
        </p:blipFill>
        <p:spPr>
          <a:xfrm>
            <a:off x="6359971" y="3138308"/>
            <a:ext cx="4724591" cy="3250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660445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05410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12819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4E0A4-130B-BEFD-1EDB-0448F0DDD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3" t="33827" r="63056" b="11481"/>
          <a:stretch/>
        </p:blipFill>
        <p:spPr>
          <a:xfrm>
            <a:off x="1176866" y="2546884"/>
            <a:ext cx="4182555" cy="3976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3BA6FC-1D21-8B1D-1DE2-8979E7433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" t="22804" r="63125" b="13210"/>
          <a:stretch/>
        </p:blipFill>
        <p:spPr>
          <a:xfrm>
            <a:off x="3750733" y="2136665"/>
            <a:ext cx="3979333" cy="4388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D6E80-0B5E-90CE-74BC-06F420B30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67" t="9383" r="15695" b="15528"/>
          <a:stretch/>
        </p:blipFill>
        <p:spPr>
          <a:xfrm>
            <a:off x="7105227" y="1390321"/>
            <a:ext cx="3979333" cy="51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050" name="그림 87">
            <a:extLst>
              <a:ext uri="{FF2B5EF4-FFF2-40B4-BE49-F238E27FC236}">
                <a16:creationId xmlns:a16="http://schemas.microsoft.com/office/drawing/2014/main" id="{6750859B-1F53-0027-C4DA-C57994C7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71" y="233831"/>
            <a:ext cx="7155662" cy="647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E3B5-4A8E-471B-15C8-761E92F0EC05}"/>
              </a:ext>
            </a:extLst>
          </p:cNvPr>
          <p:cNvSpPr txBox="1"/>
          <p:nvPr/>
        </p:nvSpPr>
        <p:spPr>
          <a:xfrm>
            <a:off x="338506" y="18668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endParaRPr lang="en-US" altLang="ko-KR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   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4653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3.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사용자 인터페이스 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664E3-8E4F-6AB0-0FCD-80CF154F94BF}"/>
              </a:ext>
            </a:extLst>
          </p:cNvPr>
          <p:cNvSpPr txBox="1"/>
          <p:nvPr/>
        </p:nvSpPr>
        <p:spPr>
          <a:xfrm>
            <a:off x="1107438" y="2660445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화면 목록 및 기술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275F4C-E414-5188-0EF3-BBAE59E89DDA}"/>
              </a:ext>
            </a:extLst>
          </p:cNvPr>
          <p:cNvCxnSpPr>
            <a:cxnSpLocks/>
          </p:cNvCxnSpPr>
          <p:nvPr/>
        </p:nvCxnSpPr>
        <p:spPr>
          <a:xfrm flipV="1">
            <a:off x="5531224" y="2175933"/>
            <a:ext cx="1025213" cy="2122983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75538E-CCE5-A2F0-9D60-40CC24137D29}"/>
              </a:ext>
            </a:extLst>
          </p:cNvPr>
          <p:cNvCxnSpPr>
            <a:cxnSpLocks/>
          </p:cNvCxnSpPr>
          <p:nvPr/>
        </p:nvCxnSpPr>
        <p:spPr>
          <a:xfrm>
            <a:off x="5499847" y="4144108"/>
            <a:ext cx="1061489" cy="2420280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B43BF0-9273-C8BC-8BE2-AA2633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" t="10278" r="57694" b="38888"/>
          <a:stretch/>
        </p:blipFill>
        <p:spPr>
          <a:xfrm>
            <a:off x="1115905" y="3111238"/>
            <a:ext cx="4519660" cy="3486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F3C9F6-F59A-062A-FB1A-E5210CC75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2" t="10000" r="59923" b="30833"/>
          <a:stretch/>
        </p:blipFill>
        <p:spPr>
          <a:xfrm>
            <a:off x="6556437" y="2127678"/>
            <a:ext cx="4666282" cy="4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5E09A7-6215-C76D-BAEC-B9D507FB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31" y="2341411"/>
            <a:ext cx="166413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A07DA-EE39-6F75-107C-A971E89908BE}"/>
              </a:ext>
            </a:extLst>
          </p:cNvPr>
          <p:cNvSpPr txBox="1"/>
          <p:nvPr/>
        </p:nvSpPr>
        <p:spPr>
          <a:xfrm>
            <a:off x="6968871" y="4164696"/>
            <a:ext cx="3853940" cy="1925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언어 기반의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모듈식으로 독립적인 구성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특정 클래스들에 대한 수평적인 제어가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코드가 간결하고 자동화 테스트에 유리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9DC75-D14B-6D90-AAB0-9E182182BDE8}"/>
              </a:ext>
            </a:extLst>
          </p:cNvPr>
          <p:cNvSpPr txBox="1"/>
          <p:nvPr/>
        </p:nvSpPr>
        <p:spPr>
          <a:xfrm>
            <a:off x="1244722" y="4010808"/>
            <a:ext cx="4610558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스크립트의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구축을 위한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기반으로 쉬운 유지보수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프레임워크나 라이브러리와 혼용하여 사용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뛰어난 메모리 관리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</a:t>
            </a:r>
          </a:p>
        </p:txBody>
      </p:sp>
      <p:pic>
        <p:nvPicPr>
          <p:cNvPr id="3078" name="Picture 6" descr="Java 자바 웹 프로그래밍: Spring, Mybatis vs JPA vs Hibernate :: 맹개발의 기술 블로그">
            <a:extLst>
              <a:ext uri="{FF2B5EF4-FFF2-40B4-BE49-F238E27FC236}">
                <a16:creationId xmlns:a16="http://schemas.microsoft.com/office/drawing/2014/main" id="{9BBB8D29-6C80-CC06-7CB4-FCCE34D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33" y="2127579"/>
            <a:ext cx="2171816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C4179-6B38-94BB-0A02-233CB2A8DD9C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2BE46-5200-3FF7-D484-D85DB4A7623D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5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1225</Words>
  <Application>Microsoft Office PowerPoint</Application>
  <PresentationFormat>와이드스크린</PresentationFormat>
  <Paragraphs>313</Paragraphs>
  <Slides>42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a뉴굴림2</vt:lpstr>
      <vt:lpstr>a뉴굴림3</vt:lpstr>
      <vt:lpstr>Microsoft GothicNeo</vt:lpstr>
      <vt:lpstr>Microsoft GothicNeo Light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201710931@sangmyung.kr</dc:creator>
  <cp:lastModifiedBy>201710931@sangmyung.kr</cp:lastModifiedBy>
  <cp:revision>8</cp:revision>
  <dcterms:created xsi:type="dcterms:W3CDTF">2022-06-08T01:37:44Z</dcterms:created>
  <dcterms:modified xsi:type="dcterms:W3CDTF">2022-06-20T10:20:56Z</dcterms:modified>
</cp:coreProperties>
</file>